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media/image6.jpg" ContentType="image/png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bookmarkIdSeed="2">
  <p:sldMasterIdLst>
    <p:sldMasterId id="2147483664" r:id="rId1"/>
  </p:sldMasterIdLst>
  <p:notesMasterIdLst>
    <p:notesMasterId r:id="rId22"/>
  </p:notesMasterIdLst>
  <p:handoutMasterIdLst>
    <p:handoutMasterId r:id="rId23"/>
  </p:handoutMasterIdLst>
  <p:sldIdLst>
    <p:sldId id="256" r:id="rId2"/>
    <p:sldId id="317" r:id="rId3"/>
    <p:sldId id="321" r:id="rId4"/>
    <p:sldId id="322" r:id="rId5"/>
    <p:sldId id="323" r:id="rId6"/>
    <p:sldId id="325" r:id="rId7"/>
    <p:sldId id="324" r:id="rId8"/>
    <p:sldId id="327" r:id="rId9"/>
    <p:sldId id="326" r:id="rId10"/>
    <p:sldId id="328" r:id="rId11"/>
    <p:sldId id="319" r:id="rId12"/>
    <p:sldId id="318" r:id="rId13"/>
    <p:sldId id="329" r:id="rId14"/>
    <p:sldId id="333" r:id="rId15"/>
    <p:sldId id="334" r:id="rId16"/>
    <p:sldId id="335" r:id="rId17"/>
    <p:sldId id="331" r:id="rId18"/>
    <p:sldId id="332" r:id="rId19"/>
    <p:sldId id="330" r:id="rId20"/>
    <p:sldId id="33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 autoAdjust="0"/>
    <p:restoredTop sz="94639" autoAdjust="0"/>
  </p:normalViewPr>
  <p:slideViewPr>
    <p:cSldViewPr>
      <p:cViewPr>
        <p:scale>
          <a:sx n="100" d="100"/>
          <a:sy n="100" d="100"/>
        </p:scale>
        <p:origin x="-1956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3732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5976D-3375-439E-BB13-E060DBB040F8}" type="datetimeFigureOut">
              <a:rPr lang="en-US" smtClean="0"/>
              <a:t>7/15/2013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259DBE-8865-4A29-B914-7D44CECFF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69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7E0952-9951-41AE-BCBE-84112D41D7A0}" type="datetimeFigureOut">
              <a:rPr lang="en-US" smtClean="0"/>
              <a:t>7/15/2013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762BC-8057-429B-860F-D1A05E2EC6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80896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577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3124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3897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094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0553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7619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0457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7340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964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9175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33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7412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203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273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3965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6703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8167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78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1340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762BC-8057-429B-860F-D1A05E2EC67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194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681FE006-E755-482D-BCC9-9F60F30E304E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7/15/2013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7/15/2013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7/15/2013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7/15/2013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" y="5542325"/>
            <a:ext cx="5314950" cy="8382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634" y="5437328"/>
            <a:ext cx="2493818" cy="81395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7/15/2013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7/15/2013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‹#›</a:t>
            </a:fld>
            <a:endParaRPr kumimoji="0" lang="en-US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00"/>
            </a:lvl1pPr>
          </a:lstStyle>
          <a:p>
            <a:fld id="{9D21D778-B565-4D7E-94D7-64010A445B68}" type="datetimeFigureOut">
              <a:rPr lang="en-US" smtClean="0"/>
              <a:pPr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en-US" dirty="0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6" name="Text Placeholder 12"/>
          <p:cNvSpPr>
            <a:spLocks noGrp="1"/>
          </p:cNvSpPr>
          <p:nvPr>
            <p:ph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7/15/2013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7/15/2013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7/15/2013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1B1150A-A24D-4C45-932D-D7172F06AC4E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K. Dehmelt</a:t>
            </a: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D31BF8-B3AB-47CA-9B2B-9CB209D17AF0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03" y="6065004"/>
            <a:ext cx="2049144" cy="3231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722313" y="2690813"/>
            <a:ext cx="7772400" cy="1500187"/>
          </a:xfrm>
        </p:spPr>
        <p:txBody>
          <a:bodyPr>
            <a:normAutofit/>
          </a:bodyPr>
          <a:lstStyle/>
          <a:p>
            <a:r>
              <a:rPr lang="en-US" dirty="0" smtClean="0"/>
              <a:t>Klaus Dehmelt</a:t>
            </a:r>
          </a:p>
          <a:p>
            <a:r>
              <a:rPr lang="en-US" dirty="0" smtClean="0"/>
              <a:t>EIC Tracking </a:t>
            </a:r>
            <a:r>
              <a:rPr lang="en-US" dirty="0" err="1" smtClean="0"/>
              <a:t>r&amp;D</a:t>
            </a:r>
            <a:r>
              <a:rPr lang="en-US" dirty="0" smtClean="0"/>
              <a:t> meeting</a:t>
            </a:r>
          </a:p>
          <a:p>
            <a:r>
              <a:rPr lang="en-US" dirty="0" smtClean="0"/>
              <a:t>July 15, 2013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FTBF Impressions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86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Infrastructure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733E5-07D0-4759-A301-A0790025C26E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10</a:t>
            </a:fld>
            <a:endParaRPr kumimoji="0" lang="en-US" dirty="0"/>
          </a:p>
        </p:txBody>
      </p:sp>
      <p:grpSp>
        <p:nvGrpSpPr>
          <p:cNvPr id="35" name="Group 34"/>
          <p:cNvGrpSpPr/>
          <p:nvPr/>
        </p:nvGrpSpPr>
        <p:grpSpPr>
          <a:xfrm>
            <a:off x="169719" y="1504950"/>
            <a:ext cx="8804563" cy="4648200"/>
            <a:chOff x="304801" y="990600"/>
            <a:chExt cx="8804563" cy="4648200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1" y="990600"/>
              <a:ext cx="7035114" cy="4648200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7794" y="1025236"/>
              <a:ext cx="1841570" cy="1447800"/>
            </a:xfrm>
            <a:prstGeom prst="rect">
              <a:avLst/>
            </a:prstGeom>
          </p:spPr>
        </p:pic>
        <p:cxnSp>
          <p:nvCxnSpPr>
            <p:cNvPr id="23" name="Straight Arrow Connector 22"/>
            <p:cNvCxnSpPr/>
            <p:nvPr/>
          </p:nvCxnSpPr>
          <p:spPr>
            <a:xfrm flipV="1">
              <a:off x="5791200" y="1749136"/>
              <a:ext cx="1548715" cy="1375064"/>
            </a:xfrm>
            <a:prstGeom prst="straightConnector1">
              <a:avLst/>
            </a:prstGeom>
            <a:ln w="28575">
              <a:prstDash val="solid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Plus 26"/>
            <p:cNvSpPr/>
            <p:nvPr/>
          </p:nvSpPr>
          <p:spPr>
            <a:xfrm>
              <a:off x="4419600" y="2773681"/>
              <a:ext cx="310979" cy="198119"/>
            </a:xfrm>
            <a:prstGeom prst="mathPlus">
              <a:avLst/>
            </a:prstGeom>
            <a:solidFill>
              <a:srgbClr val="00B0F0"/>
            </a:solidFill>
            <a:ln>
              <a:solidFill>
                <a:srgbClr val="FF00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Plus 27"/>
            <p:cNvSpPr/>
            <p:nvPr/>
          </p:nvSpPr>
          <p:spPr>
            <a:xfrm>
              <a:off x="3422821" y="3048000"/>
              <a:ext cx="310979" cy="198119"/>
            </a:xfrm>
            <a:prstGeom prst="mathPlus">
              <a:avLst/>
            </a:prstGeom>
            <a:solidFill>
              <a:srgbClr val="00B0F0"/>
            </a:solidFill>
            <a:ln>
              <a:solidFill>
                <a:srgbClr val="FF00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Plus 28"/>
            <p:cNvSpPr/>
            <p:nvPr/>
          </p:nvSpPr>
          <p:spPr>
            <a:xfrm>
              <a:off x="7543800" y="2926081"/>
              <a:ext cx="310979" cy="198119"/>
            </a:xfrm>
            <a:prstGeom prst="mathPlus">
              <a:avLst/>
            </a:prstGeom>
            <a:solidFill>
              <a:srgbClr val="00B0F0"/>
            </a:solidFill>
            <a:ln>
              <a:solidFill>
                <a:srgbClr val="FF00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854779" y="2743200"/>
              <a:ext cx="12545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3333CC"/>
                  </a:solidFill>
                </a:rPr>
                <a:t>HV &amp; BNC</a:t>
              </a:r>
            </a:p>
            <a:p>
              <a:pPr algn="ctr"/>
              <a:r>
                <a:rPr lang="en-US" sz="1600" dirty="0" smtClean="0">
                  <a:solidFill>
                    <a:srgbClr val="3333CC"/>
                  </a:solidFill>
                </a:rPr>
                <a:t>connectors</a:t>
              </a:r>
              <a:endParaRPr lang="en-US" sz="1600" dirty="0">
                <a:solidFill>
                  <a:srgbClr val="3333CC"/>
                </a:solidFill>
              </a:endParaRPr>
            </a:p>
          </p:txBody>
        </p:sp>
        <p:sp>
          <p:nvSpPr>
            <p:cNvPr id="31" name="Quad Arrow 30"/>
            <p:cNvSpPr/>
            <p:nvPr/>
          </p:nvSpPr>
          <p:spPr>
            <a:xfrm>
              <a:off x="4953000" y="2773681"/>
              <a:ext cx="152400" cy="274319"/>
            </a:xfrm>
            <a:prstGeom prst="quadArrow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Quad Arrow 31"/>
            <p:cNvSpPr/>
            <p:nvPr/>
          </p:nvSpPr>
          <p:spPr>
            <a:xfrm>
              <a:off x="3733800" y="3002281"/>
              <a:ext cx="152400" cy="274319"/>
            </a:xfrm>
            <a:prstGeom prst="quadArrow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Quad Arrow 32"/>
            <p:cNvSpPr/>
            <p:nvPr/>
          </p:nvSpPr>
          <p:spPr>
            <a:xfrm>
              <a:off x="7620000" y="3383281"/>
              <a:ext cx="152400" cy="274319"/>
            </a:xfrm>
            <a:prstGeom prst="quadArrow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848600" y="3238500"/>
              <a:ext cx="12545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3333CC"/>
                  </a:solidFill>
                </a:rPr>
                <a:t>Gas</a:t>
              </a:r>
            </a:p>
            <a:p>
              <a:pPr algn="ctr"/>
              <a:r>
                <a:rPr lang="en-US" sz="1600" dirty="0" smtClean="0">
                  <a:solidFill>
                    <a:srgbClr val="3333CC"/>
                  </a:solidFill>
                </a:rPr>
                <a:t>connectors</a:t>
              </a:r>
              <a:endParaRPr lang="en-US" sz="1600" dirty="0">
                <a:solidFill>
                  <a:srgbClr val="3333CC"/>
                </a:solidFill>
              </a:endParaRPr>
            </a:p>
          </p:txBody>
        </p:sp>
      </p:grpSp>
      <p:sp>
        <p:nvSpPr>
          <p:cNvPr id="36" name="Plus 35"/>
          <p:cNvSpPr/>
          <p:nvPr/>
        </p:nvSpPr>
        <p:spPr>
          <a:xfrm>
            <a:off x="6067425" y="3276600"/>
            <a:ext cx="310979" cy="198119"/>
          </a:xfrm>
          <a:prstGeom prst="mathPlus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Quad Arrow 36"/>
          <p:cNvSpPr/>
          <p:nvPr/>
        </p:nvSpPr>
        <p:spPr>
          <a:xfrm>
            <a:off x="6600825" y="3276600"/>
            <a:ext cx="152400" cy="274319"/>
          </a:xfrm>
          <a:prstGeom prst="quad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7848600" y="1263848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Aiwu</a:t>
            </a:r>
            <a:r>
              <a:rPr lang="en-US" sz="1400" dirty="0" smtClean="0"/>
              <a:t> Zhang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3410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Infrastructure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6D17-EEFF-450A-944D-A517CEC5F9D7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11</a:t>
            </a:fld>
            <a:endParaRPr kumimoji="0"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2897235"/>
              </p:ext>
            </p:extLst>
          </p:nvPr>
        </p:nvGraphicFramePr>
        <p:xfrm>
          <a:off x="584041" y="1981200"/>
          <a:ext cx="7975919" cy="31805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61423"/>
                <a:gridCol w="2970848"/>
                <a:gridCol w="1243648"/>
              </a:tblGrid>
              <a:tr h="44748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Item</a:t>
                      </a:r>
                      <a:endParaRPr lang="en-US" sz="2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Dimension </a:t>
                      </a:r>
                      <a:r>
                        <a:rPr lang="en-US" sz="2200" dirty="0" smtClean="0">
                          <a:effectLst/>
                        </a:rPr>
                        <a:t>H</a:t>
                      </a:r>
                      <a:r>
                        <a:rPr lang="en-US" sz="2200" dirty="0" smtClean="0">
                          <a:effectLst/>
                          <a:sym typeface="Symbol"/>
                        </a:rPr>
                        <a:t>WD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 smtClean="0">
                          <a:effectLst/>
                        </a:rPr>
                        <a:t>(</a:t>
                      </a:r>
                      <a:r>
                        <a:rPr lang="en-US" sz="2200" dirty="0" err="1" smtClean="0">
                          <a:effectLst/>
                        </a:rPr>
                        <a:t>cm</a:t>
                      </a:r>
                      <a:r>
                        <a:rPr lang="en-US" sz="2200" dirty="0" err="1">
                          <a:effectLst/>
                          <a:sym typeface="Symbol"/>
                        </a:rPr>
                        <a:t></a:t>
                      </a:r>
                      <a:r>
                        <a:rPr lang="en-US" sz="2200" dirty="0" err="1">
                          <a:effectLst/>
                        </a:rPr>
                        <a:t>cm</a:t>
                      </a:r>
                      <a:r>
                        <a:rPr lang="en-US" sz="2200" dirty="0" err="1">
                          <a:effectLst/>
                          <a:sym typeface="Symbol"/>
                        </a:rPr>
                        <a:t></a:t>
                      </a:r>
                      <a:r>
                        <a:rPr lang="en-US" sz="2200" dirty="0" err="1">
                          <a:effectLst/>
                        </a:rPr>
                        <a:t>cm</a:t>
                      </a:r>
                      <a:r>
                        <a:rPr lang="en-US" sz="2200" dirty="0">
                          <a:effectLst/>
                        </a:rPr>
                        <a:t>)</a:t>
                      </a:r>
                      <a:endParaRPr lang="en-US" sz="2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200" dirty="0" smtClean="0">
                          <a:effectLst/>
                        </a:rPr>
                        <a:t>Weight</a:t>
                      </a: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200" dirty="0" smtClean="0">
                          <a:effectLst/>
                        </a:rPr>
                        <a:t>(kg</a:t>
                      </a:r>
                      <a:r>
                        <a:rPr lang="en-US" sz="2200" dirty="0">
                          <a:effectLst/>
                        </a:rPr>
                        <a:t>)</a:t>
                      </a:r>
                      <a:endParaRPr lang="en-US" sz="2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2781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12 GEM/MM tracker</a:t>
                      </a:r>
                      <a:endParaRPr lang="en-US" sz="2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10</a:t>
                      </a:r>
                      <a:r>
                        <a:rPr lang="en-US" sz="2200">
                          <a:effectLst/>
                          <a:sym typeface="Symbol"/>
                        </a:rPr>
                        <a:t></a:t>
                      </a:r>
                      <a:r>
                        <a:rPr lang="en-US" sz="2200">
                          <a:effectLst/>
                        </a:rPr>
                        <a:t>10</a:t>
                      </a:r>
                      <a:r>
                        <a:rPr lang="en-US" sz="2200">
                          <a:effectLst/>
                          <a:sym typeface="Symbol"/>
                        </a:rPr>
                        <a:t></a:t>
                      </a:r>
                      <a:r>
                        <a:rPr lang="en-US" sz="2200">
                          <a:effectLst/>
                        </a:rPr>
                        <a:t>4 each</a:t>
                      </a:r>
                      <a:endParaRPr lang="en-US" sz="2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200" dirty="0">
                          <a:effectLst/>
                        </a:rPr>
                        <a:t>5 each</a:t>
                      </a:r>
                      <a:endParaRPr lang="en-US" sz="2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781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2 GEM tracker</a:t>
                      </a:r>
                      <a:endParaRPr lang="en-US" sz="2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30</a:t>
                      </a:r>
                      <a:r>
                        <a:rPr lang="en-US" sz="2200" dirty="0">
                          <a:effectLst/>
                          <a:sym typeface="Symbol"/>
                        </a:rPr>
                        <a:t></a:t>
                      </a:r>
                      <a:r>
                        <a:rPr lang="en-US" sz="2200" dirty="0">
                          <a:effectLst/>
                        </a:rPr>
                        <a:t>30</a:t>
                      </a:r>
                      <a:r>
                        <a:rPr lang="en-US" sz="2200" dirty="0">
                          <a:effectLst/>
                          <a:sym typeface="Symbol"/>
                        </a:rPr>
                        <a:t></a:t>
                      </a:r>
                      <a:r>
                        <a:rPr lang="en-US" sz="2200" dirty="0" smtClean="0">
                          <a:effectLst/>
                        </a:rPr>
                        <a:t>4 each</a:t>
                      </a:r>
                      <a:endParaRPr lang="en-US" sz="2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200">
                          <a:effectLst/>
                        </a:rPr>
                        <a:t>7</a:t>
                      </a:r>
                      <a:endParaRPr lang="en-US" sz="2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781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1 GEM tracker</a:t>
                      </a:r>
                      <a:endParaRPr lang="en-US" sz="2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50</a:t>
                      </a:r>
                      <a:r>
                        <a:rPr lang="en-US" sz="2200">
                          <a:effectLst/>
                          <a:sym typeface="Symbol"/>
                        </a:rPr>
                        <a:t></a:t>
                      </a:r>
                      <a:r>
                        <a:rPr lang="en-US" sz="2200">
                          <a:effectLst/>
                        </a:rPr>
                        <a:t>50</a:t>
                      </a:r>
                      <a:r>
                        <a:rPr lang="en-US" sz="2200">
                          <a:effectLst/>
                          <a:sym typeface="Symbol"/>
                        </a:rPr>
                        <a:t></a:t>
                      </a:r>
                      <a:r>
                        <a:rPr lang="en-US" sz="2200">
                          <a:effectLst/>
                        </a:rPr>
                        <a:t>4</a:t>
                      </a:r>
                      <a:endParaRPr lang="en-US" sz="2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200">
                          <a:effectLst/>
                        </a:rPr>
                        <a:t>8</a:t>
                      </a:r>
                      <a:endParaRPr lang="en-US" sz="2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781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Two </a:t>
                      </a:r>
                      <a:r>
                        <a:rPr lang="en-US" sz="2200" dirty="0" smtClean="0">
                          <a:effectLst/>
                        </a:rPr>
                        <a:t>large,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 smtClean="0">
                          <a:effectLst/>
                        </a:rPr>
                        <a:t>trapezoidal </a:t>
                      </a:r>
                      <a:r>
                        <a:rPr lang="en-US" sz="2200" dirty="0">
                          <a:effectLst/>
                        </a:rPr>
                        <a:t>GEM tracker</a:t>
                      </a:r>
                      <a:endParaRPr lang="en-US" sz="2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100</a:t>
                      </a:r>
                      <a:r>
                        <a:rPr lang="en-US" sz="2200" dirty="0">
                          <a:effectLst/>
                          <a:sym typeface="Symbol"/>
                        </a:rPr>
                        <a:t></a:t>
                      </a:r>
                      <a:r>
                        <a:rPr lang="en-US" sz="2200" dirty="0">
                          <a:effectLst/>
                        </a:rPr>
                        <a:t>[40-22]</a:t>
                      </a:r>
                      <a:r>
                        <a:rPr lang="en-US" sz="2200" dirty="0">
                          <a:effectLst/>
                          <a:sym typeface="Symbol"/>
                        </a:rPr>
                        <a:t></a:t>
                      </a:r>
                      <a:r>
                        <a:rPr lang="en-US" sz="2200" dirty="0">
                          <a:effectLst/>
                        </a:rPr>
                        <a:t>4 each</a:t>
                      </a:r>
                      <a:endParaRPr lang="en-US" sz="2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200" dirty="0">
                          <a:effectLst/>
                        </a:rPr>
                        <a:t>10</a:t>
                      </a:r>
                      <a:endParaRPr lang="en-US" sz="2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2781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RICH detector (on table)</a:t>
                      </a:r>
                      <a:endParaRPr lang="en-US" sz="2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</a:rPr>
                        <a:t>100</a:t>
                      </a:r>
                      <a:r>
                        <a:rPr lang="en-US" sz="2200">
                          <a:effectLst/>
                          <a:sym typeface="Symbol"/>
                        </a:rPr>
                        <a:t></a:t>
                      </a:r>
                      <a:r>
                        <a:rPr lang="en-US" sz="2200">
                          <a:effectLst/>
                        </a:rPr>
                        <a:t>65</a:t>
                      </a:r>
                      <a:r>
                        <a:rPr lang="en-US" sz="2200">
                          <a:effectLst/>
                          <a:sym typeface="Symbol"/>
                        </a:rPr>
                        <a:t></a:t>
                      </a:r>
                      <a:r>
                        <a:rPr lang="en-US" sz="2200">
                          <a:effectLst/>
                        </a:rPr>
                        <a:t>245</a:t>
                      </a:r>
                      <a:endParaRPr lang="en-US" sz="22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200" dirty="0">
                          <a:effectLst/>
                        </a:rPr>
                        <a:t>120</a:t>
                      </a:r>
                      <a:endParaRPr lang="en-US" sz="22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786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Infrastructure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1111A-350B-460B-B075-B293E56C0BFB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12</a:t>
            </a:fld>
            <a:endParaRPr kumimoji="0" lang="en-US" dirty="0"/>
          </a:p>
        </p:txBody>
      </p:sp>
      <p:pic>
        <p:nvPicPr>
          <p:cNvPr id="9" name="Picture 8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44" y="1672971"/>
            <a:ext cx="8540496" cy="429768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52431" y="5867400"/>
            <a:ext cx="36391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MT6.2 with Detectors</a:t>
            </a:r>
          </a:p>
        </p:txBody>
      </p:sp>
    </p:spTree>
    <p:extLst>
      <p:ext uri="{BB962C8B-B14F-4D97-AF65-F5344CB8AC3E}">
        <p14:creationId xmlns:p14="http://schemas.microsoft.com/office/powerpoint/2010/main" val="147584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DAQ and Instrumentation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5166D-11D3-4E87-8315-6BE77B7D00BD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13</a:t>
            </a:fld>
            <a:endParaRPr kumimoji="0"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Synchronization</a:t>
            </a:r>
          </a:p>
          <a:p>
            <a:pPr lvl="1"/>
            <a:r>
              <a:rPr lang="en-US" dirty="0" smtClean="0"/>
              <a:t>Trigger detectors get event number assigned and time stamp</a:t>
            </a:r>
          </a:p>
          <a:p>
            <a:pPr lvl="1"/>
            <a:r>
              <a:rPr lang="en-US" dirty="0" smtClean="0"/>
              <a:t>Other detectors:</a:t>
            </a:r>
          </a:p>
          <a:p>
            <a:pPr lvl="2"/>
            <a:r>
              <a:rPr lang="en-US" dirty="0" smtClean="0"/>
              <a:t>Scintillators</a:t>
            </a:r>
          </a:p>
          <a:p>
            <a:pPr lvl="2"/>
            <a:r>
              <a:rPr lang="en-US" dirty="0"/>
              <a:t>L</a:t>
            </a:r>
            <a:r>
              <a:rPr lang="en-US" dirty="0" smtClean="0"/>
              <a:t>ead-glass </a:t>
            </a:r>
            <a:r>
              <a:rPr lang="en-US" dirty="0"/>
              <a:t>blocks measuring 14.5cm x1 4.5cm x 35cm deep, </a:t>
            </a:r>
            <a:r>
              <a:rPr lang="en-US" dirty="0" smtClean="0"/>
              <a:t>resolution </a:t>
            </a:r>
            <a:r>
              <a:rPr lang="en-US" dirty="0"/>
              <a:t>of the calorimeters is suspected to be about 3</a:t>
            </a:r>
            <a:r>
              <a:rPr lang="en-US" dirty="0" smtClean="0"/>
              <a:t>%</a:t>
            </a:r>
          </a:p>
          <a:p>
            <a:pPr lvl="2"/>
            <a:r>
              <a:rPr lang="en-US" dirty="0" smtClean="0"/>
              <a:t>Two </a:t>
            </a:r>
            <a:r>
              <a:rPr lang="en-US" dirty="0"/>
              <a:t>TOF </a:t>
            </a:r>
            <a:r>
              <a:rPr lang="en-US" dirty="0" smtClean="0"/>
              <a:t>systems: 10 </a:t>
            </a:r>
            <a:r>
              <a:rPr lang="en-US" dirty="0" err="1" smtClean="0"/>
              <a:t>ps</a:t>
            </a:r>
            <a:r>
              <a:rPr lang="en-US" dirty="0" smtClean="0"/>
              <a:t> time resolution, 7 – 8 m distance for start-stop counters</a:t>
            </a:r>
          </a:p>
          <a:p>
            <a:pPr lvl="2"/>
            <a:r>
              <a:rPr lang="en-US" dirty="0" smtClean="0"/>
              <a:t>Differential Cherenkov Counter: almost three meters long, radiator N</a:t>
            </a:r>
            <a:r>
              <a:rPr lang="en-US" baseline="-25000" dirty="0" smtClean="0"/>
              <a:t>2</a:t>
            </a:r>
            <a:r>
              <a:rPr lang="en-US" dirty="0" smtClean="0"/>
              <a:t>, adjustable pressure, discriminator for particle species</a:t>
            </a:r>
          </a:p>
          <a:p>
            <a:pPr lvl="2"/>
            <a:r>
              <a:rPr lang="en-US" dirty="0" smtClean="0"/>
              <a:t>MWPC (</a:t>
            </a:r>
            <a:r>
              <a:rPr lang="en-US" dirty="0" err="1" smtClean="0"/>
              <a:t>Fenker</a:t>
            </a:r>
            <a:r>
              <a:rPr lang="en-US" dirty="0" smtClean="0"/>
              <a:t>): position resolution ~ 500 </a:t>
            </a:r>
            <a:r>
              <a:rPr lang="en-US" dirty="0" smtClean="0">
                <a:latin typeface="Symbol" pitchFamily="18" charset="2"/>
              </a:rPr>
              <a:t>m</a:t>
            </a:r>
            <a:r>
              <a:rPr lang="en-US" dirty="0" smtClean="0"/>
              <a:t>m</a:t>
            </a:r>
          </a:p>
          <a:p>
            <a:pPr lvl="2"/>
            <a:r>
              <a:rPr lang="en-US" dirty="0" smtClean="0"/>
              <a:t>SWIC (Segmented Wire Ionization Chamber): BPM for MCR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4620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Cherenkov Counter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0FE93-764B-48EA-B5CD-22A16412BE60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14</a:t>
            </a:fld>
            <a:endParaRPr kumimoji="0" lang="en-US" dirty="0"/>
          </a:p>
        </p:txBody>
      </p:sp>
      <p:pic>
        <p:nvPicPr>
          <p:cNvPr id="11266" name="Picture 2" descr="Differential Cherenkov Counter Optic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397" y="1676400"/>
            <a:ext cx="6247607" cy="1380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415956" y="3302503"/>
            <a:ext cx="8312089" cy="2857649"/>
            <a:chOff x="537770" y="3302503"/>
            <a:chExt cx="8312089" cy="2857649"/>
          </a:xfrm>
        </p:grpSpPr>
        <p:pic>
          <p:nvPicPr>
            <p:cNvPr id="11268" name="Picture 4" descr="Chart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770" y="3305175"/>
              <a:ext cx="4267200" cy="28479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70" name="Picture 6" descr="Chart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2704" y="3302503"/>
              <a:ext cx="4077155" cy="28576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3377442" y="3657600"/>
            <a:ext cx="1194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Pion peak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435092" y="3657600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Kaon</a:t>
            </a:r>
            <a:r>
              <a:rPr lang="en-US" dirty="0" smtClean="0"/>
              <a:t> peak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873644" y="3048000"/>
            <a:ext cx="1593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Electron peak</a:t>
            </a:r>
            <a:endParaRPr lang="en-US" dirty="0"/>
          </a:p>
        </p:txBody>
      </p:sp>
      <p:cxnSp>
        <p:nvCxnSpPr>
          <p:cNvPr id="10" name="Straight Arrow Connector 9"/>
          <p:cNvCxnSpPr>
            <a:stCxn id="13" idx="1"/>
          </p:cNvCxnSpPr>
          <p:nvPr/>
        </p:nvCxnSpPr>
        <p:spPr>
          <a:xfrm flipH="1">
            <a:off x="1371600" y="3232666"/>
            <a:ext cx="2502044" cy="10345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3" idx="2"/>
          </p:cNvCxnSpPr>
          <p:nvPr/>
        </p:nvCxnSpPr>
        <p:spPr>
          <a:xfrm>
            <a:off x="4670497" y="3417332"/>
            <a:ext cx="587303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8" idx="2"/>
          </p:cNvCxnSpPr>
          <p:nvPr/>
        </p:nvCxnSpPr>
        <p:spPr>
          <a:xfrm flipH="1">
            <a:off x="3048000" y="4026932"/>
            <a:ext cx="926721" cy="6212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2" idx="2"/>
          </p:cNvCxnSpPr>
          <p:nvPr/>
        </p:nvCxnSpPr>
        <p:spPr>
          <a:xfrm flipH="1">
            <a:off x="7010400" y="4026932"/>
            <a:ext cx="1056436" cy="8498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225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Silicon Telescope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89E67-055C-4767-9227-1A19AB06D322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15</a:t>
            </a:fld>
            <a:endParaRPr kumimoji="0"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44" y="1520666"/>
            <a:ext cx="8748713" cy="4473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933575"/>
            <a:ext cx="3600450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127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Silicon Telescope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BDD69-2F74-4966-B682-C2D3984788A5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16</a:t>
            </a:fld>
            <a:endParaRPr kumimoji="0"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16 Si-sensors in telescope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→</m:t>
                    </m:r>
                  </m:oMath>
                </a14:m>
                <a:r>
                  <a:rPr lang="en-US" dirty="0" smtClean="0"/>
                  <a:t> MT6.1</a:t>
                </a:r>
              </a:p>
              <a:p>
                <a:r>
                  <a:rPr lang="en-US" dirty="0" smtClean="0"/>
                  <a:t>Group around Lorenzo </a:t>
                </a:r>
                <a:r>
                  <a:rPr lang="en-US" dirty="0" err="1" smtClean="0"/>
                  <a:t>Uplegger</a:t>
                </a:r>
                <a:r>
                  <a:rPr lang="en-US" dirty="0" smtClean="0"/>
                  <a:t> will (most likely) provide two more sensors around our setup</a:t>
                </a:r>
              </a:p>
              <a:p>
                <a:r>
                  <a:rPr lang="en-US" dirty="0" smtClean="0"/>
                  <a:t>Space point resolution better than 10 </a:t>
                </a:r>
                <a:r>
                  <a:rPr lang="en-US" dirty="0" smtClean="0">
                    <a:latin typeface="Symbol" pitchFamily="18" charset="2"/>
                  </a:rPr>
                  <a:t>m</a:t>
                </a:r>
                <a:r>
                  <a:rPr lang="en-US" dirty="0" smtClean="0"/>
                  <a:t>m</a:t>
                </a:r>
              </a:p>
              <a:p>
                <a:r>
                  <a:rPr lang="en-US" dirty="0" smtClean="0"/>
                  <a:t>Will provide us with ROOT-</a:t>
                </a:r>
                <a:r>
                  <a:rPr lang="en-US" dirty="0" err="1" smtClean="0"/>
                  <a:t>datafile</a:t>
                </a:r>
                <a:endParaRPr lang="en-US" dirty="0" smtClean="0"/>
              </a:p>
              <a:p>
                <a:r>
                  <a:rPr lang="en-US" dirty="0" smtClean="0"/>
                  <a:t>Group has test-beam the period just before ours</a:t>
                </a:r>
              </a:p>
              <a:p>
                <a:r>
                  <a:rPr lang="en-US" dirty="0" smtClean="0"/>
                  <a:t>It is foreseen to provide the telescope to users</a:t>
                </a:r>
              </a:p>
              <a:p>
                <a:r>
                  <a:rPr lang="en-US" dirty="0" smtClean="0"/>
                  <a:t>Details to be determined</a:t>
                </a:r>
                <a:endParaRPr lang="en-US" dirty="0"/>
              </a:p>
            </p:txBody>
          </p:sp>
        </mc:Choice>
        <mc:Fallback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786" t="-11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672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Beam Parameters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B24BA-480C-4CCB-BB60-931E38B4D961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17</a:t>
            </a:fld>
            <a:endParaRPr kumimoji="0"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42" y="1860122"/>
            <a:ext cx="8785716" cy="313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416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Beam Parameters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3B08B-9111-4C41-B8B3-4F1697B1422D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18</a:t>
            </a:fld>
            <a:endParaRPr kumimoji="0" lang="en-US" dirty="0"/>
          </a:p>
        </p:txBody>
      </p:sp>
      <p:pic>
        <p:nvPicPr>
          <p:cNvPr id="10242" name="Picture 2" descr="Beam composition as measured by the CALICE experiment (T-978) in 20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1552575"/>
            <a:ext cx="6629400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3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Beam Parameters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D1B70-07E9-45DF-B6EA-55519ADBEE5C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19</a:t>
            </a:fld>
            <a:endParaRPr kumimoji="0"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049989"/>
              </p:ext>
            </p:extLst>
          </p:nvPr>
        </p:nvGraphicFramePr>
        <p:xfrm>
          <a:off x="1827738" y="1513390"/>
          <a:ext cx="5488524" cy="46764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4920"/>
                <a:gridCol w="1122809"/>
                <a:gridCol w="1215087"/>
                <a:gridCol w="997288"/>
                <a:gridCol w="1088420"/>
              </a:tblGrid>
              <a:tr h="1581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Day</a:t>
                      </a:r>
                      <a:endParaRPr lang="en-US" sz="11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Particle species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Energy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Particle count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Spot size (cm</a:t>
                      </a:r>
                      <a:r>
                        <a:rPr lang="en-US" sz="900" baseline="30000">
                          <a:effectLst/>
                        </a:rPr>
                        <a:t>2</a:t>
                      </a:r>
                      <a:r>
                        <a:rPr lang="en-US" sz="900">
                          <a:effectLst/>
                        </a:rPr>
                        <a:t>)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</a:tr>
              <a:tr h="1581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1-3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Pion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&gt; 20 GeV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1kHz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&lt; 1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</a:tr>
              <a:tr h="117840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4-6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Pion </a:t>
                      </a:r>
                      <a:endParaRPr lang="en-US" sz="11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&gt; 4 GeV incrementing in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1.) 2 GeV steps up to 10 GeV (4 sets)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2.) 5 GeV steps up to 35 GeV (5 sets)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single to few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&lt; 1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</a:tr>
              <a:tr h="117840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7-9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Kaon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&gt; 16 GeV incrementing in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1.) 2 GeV steps up to 20 GeV (3 sets)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2.) 5 GeV steps up to 45 GeV (5 sets)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single to few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&lt; 1</a:t>
                      </a:r>
                      <a:endParaRPr lang="en-US" sz="11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</a:tr>
              <a:tr h="12930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10-11</a:t>
                      </a:r>
                      <a:endParaRPr lang="en-US" sz="11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Proton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&gt; 29 GeV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incrementing in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1.) 2 GeV steps up to 35 GeV (3 sets)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2.) 5 GeV steps up to 45 GeV (2 sets)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single to few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&lt; 1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</a:tr>
              <a:tr h="1581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12</a:t>
                      </a:r>
                      <a:endParaRPr lang="en-US" sz="11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Identified electrons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1 GeV &lt; E &lt; 10 GeV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1kHz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</a:tr>
              <a:tr h="1581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13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Pions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30 GeV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100kHz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As small as possible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</a:tr>
              <a:tr h="1581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14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TBD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1901" marR="6190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432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for T-1037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D699677-6767-4FD3-9785-BAFE6C7A3C2C}" type="datetime1">
              <a:rPr lang="en-US" smtClean="0"/>
              <a:t>7/15/2013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dirty="0" smtClean="0"/>
              <a:t>Klaus Dehmelt</a:t>
            </a:r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2</a:t>
            </a:fld>
            <a:endParaRPr kumimoji="0" lang="en-US" dirty="0"/>
          </a:p>
        </p:txBody>
      </p:sp>
      <p:sp>
        <p:nvSpPr>
          <p:cNvPr id="6" name="Text Placeholder 12"/>
          <p:cNvSpPr txBox="1">
            <a:spLocks/>
          </p:cNvSpPr>
          <p:nvPr/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Infrastructure</a:t>
            </a:r>
            <a:endParaRPr lang="en-US" dirty="0"/>
          </a:p>
          <a:p>
            <a:r>
              <a:rPr lang="en-US" dirty="0" smtClean="0"/>
              <a:t>DAQ synchronization</a:t>
            </a:r>
          </a:p>
          <a:p>
            <a:r>
              <a:rPr lang="en-US" dirty="0" smtClean="0"/>
              <a:t>Beam parameter</a:t>
            </a:r>
          </a:p>
          <a:p>
            <a:r>
              <a:rPr lang="en-US" dirty="0"/>
              <a:t>Beam track position </a:t>
            </a:r>
            <a:r>
              <a:rPr lang="en-US" dirty="0" smtClean="0"/>
              <a:t>measurement</a:t>
            </a:r>
          </a:p>
          <a:p>
            <a:r>
              <a:rPr lang="en-US" dirty="0" smtClean="0"/>
              <a:t>Magnet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6126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3DF6F-52A0-448F-8926-2E3DE9A5081F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20</a:t>
            </a:fld>
            <a:endParaRPr kumimoji="0"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No news yet, Eugene (JJ) will be following 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59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Infrastructure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5D40D-2932-468E-9DBB-DD1E69F0425E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3</a:t>
            </a:fld>
            <a:endParaRPr kumimoji="0"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30" y="1524000"/>
            <a:ext cx="8386389" cy="4598988"/>
          </a:xfrm>
        </p:spPr>
      </p:pic>
      <p:sp>
        <p:nvSpPr>
          <p:cNvPr id="8" name="Rectangle 7"/>
          <p:cNvSpPr/>
          <p:nvPr/>
        </p:nvSpPr>
        <p:spPr>
          <a:xfrm>
            <a:off x="7467600" y="1371600"/>
            <a:ext cx="14526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FTBF</a:t>
            </a:r>
            <a:endParaRPr 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Oval 8"/>
          <p:cNvSpPr/>
          <p:nvPr/>
        </p:nvSpPr>
        <p:spPr>
          <a:xfrm>
            <a:off x="228600" y="2876550"/>
            <a:ext cx="4572000" cy="381000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362200" y="2514600"/>
            <a:ext cx="2209800" cy="1295400"/>
          </a:xfrm>
          <a:prstGeom prst="roundRect">
            <a:avLst/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57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Infrastructure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33971-F46B-460B-AAB1-AF08BB618065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4</a:t>
            </a:fld>
            <a:endParaRPr kumimoji="0"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5" y="1678525"/>
            <a:ext cx="8534400" cy="4289938"/>
          </a:xfrm>
        </p:spPr>
      </p:pic>
      <p:sp>
        <p:nvSpPr>
          <p:cNvPr id="9" name="Oval 8"/>
          <p:cNvSpPr/>
          <p:nvPr/>
        </p:nvSpPr>
        <p:spPr>
          <a:xfrm>
            <a:off x="381000" y="2590800"/>
            <a:ext cx="762000" cy="685800"/>
          </a:xfrm>
          <a:prstGeom prst="ellipse">
            <a:avLst/>
          </a:prstGeom>
          <a:solidFill>
            <a:srgbClr val="7030A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921889" y="1600200"/>
            <a:ext cx="1014222" cy="912800"/>
          </a:xfrm>
          <a:prstGeom prst="ellipse">
            <a:avLst/>
          </a:prstGeom>
          <a:solidFill>
            <a:srgbClr val="7030A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61912" y="1752600"/>
            <a:ext cx="1796755" cy="912800"/>
          </a:xfrm>
          <a:prstGeom prst="ellipse">
            <a:avLst/>
          </a:prstGeom>
          <a:solidFill>
            <a:srgbClr val="7030A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758178" y="3202000"/>
            <a:ext cx="1014222" cy="912800"/>
          </a:xfrm>
          <a:prstGeom prst="ellipse">
            <a:avLst/>
          </a:prstGeom>
          <a:solidFill>
            <a:srgbClr val="7030A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791325" y="4154500"/>
            <a:ext cx="1014222" cy="912800"/>
          </a:xfrm>
          <a:prstGeom prst="ellipse">
            <a:avLst/>
          </a:prstGeom>
          <a:solidFill>
            <a:srgbClr val="7030A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40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Infrastructure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7CC7-9EB5-4E34-B518-A8D175D03EC5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5</a:t>
            </a:fld>
            <a:endParaRPr kumimoji="0"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5" y="1678525"/>
            <a:ext cx="8534400" cy="4289938"/>
          </a:xfrm>
        </p:spPr>
      </p:pic>
      <p:sp>
        <p:nvSpPr>
          <p:cNvPr id="9" name="Oval 8"/>
          <p:cNvSpPr/>
          <p:nvPr/>
        </p:nvSpPr>
        <p:spPr>
          <a:xfrm>
            <a:off x="3055283" y="2979643"/>
            <a:ext cx="1680885" cy="1546414"/>
          </a:xfrm>
          <a:prstGeom prst="ellipse">
            <a:avLst/>
          </a:prstGeom>
          <a:noFill/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419600" y="4419600"/>
            <a:ext cx="1190625" cy="11238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686832" y="5353050"/>
            <a:ext cx="12698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Climate</a:t>
            </a:r>
          </a:p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Controlled</a:t>
            </a:r>
          </a:p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Tent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609725" y="3228975"/>
            <a:ext cx="6998789" cy="2637651"/>
            <a:chOff x="1609725" y="3228975"/>
            <a:chExt cx="6998789" cy="2637651"/>
          </a:xfrm>
        </p:grpSpPr>
        <p:sp>
          <p:nvSpPr>
            <p:cNvPr id="17" name="TextBox 16"/>
            <p:cNvSpPr txBox="1"/>
            <p:nvPr/>
          </p:nvSpPr>
          <p:spPr>
            <a:xfrm>
              <a:off x="7543800" y="5220295"/>
              <a:ext cx="106471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accent1">
                      <a:lumMod val="75000"/>
                    </a:schemeClr>
                  </a:solidFill>
                </a:rPr>
                <a:t>Movable</a:t>
              </a:r>
            </a:p>
            <a:p>
              <a:pPr algn="ctr"/>
              <a:r>
                <a:rPr lang="en-US" dirty="0" smtClean="0">
                  <a:solidFill>
                    <a:schemeClr val="accent1">
                      <a:lumMod val="75000"/>
                    </a:schemeClr>
                  </a:solidFill>
                </a:rPr>
                <a:t>stage</a:t>
              </a:r>
              <a:endParaRPr lang="en-US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1609725" y="3228975"/>
              <a:ext cx="6010275" cy="2176760"/>
              <a:chOff x="1609725" y="3228975"/>
              <a:chExt cx="6010275" cy="2176760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3351450" y="3268469"/>
                <a:ext cx="712859" cy="655831"/>
              </a:xfrm>
              <a:prstGeom prst="ellipse">
                <a:avLst/>
              </a:prstGeom>
              <a:noFill/>
              <a:ln w="444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" name="Straight Arrow Connector 13"/>
              <p:cNvCxnSpPr/>
              <p:nvPr/>
            </p:nvCxnSpPr>
            <p:spPr>
              <a:xfrm>
                <a:off x="2105025" y="3596384"/>
                <a:ext cx="5514975" cy="1809351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/>
              <p:nvPr/>
            </p:nvCxnSpPr>
            <p:spPr>
              <a:xfrm>
                <a:off x="4038600" y="3733800"/>
                <a:ext cx="3581400" cy="1671935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Oval 19"/>
              <p:cNvSpPr/>
              <p:nvPr/>
            </p:nvSpPr>
            <p:spPr>
              <a:xfrm>
                <a:off x="1609725" y="3228975"/>
                <a:ext cx="712859" cy="655831"/>
              </a:xfrm>
              <a:prstGeom prst="ellipse">
                <a:avLst/>
              </a:prstGeom>
              <a:noFill/>
              <a:ln w="444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062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FTBF Hall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D999C-FD29-4A5D-834C-1D2EA8C13813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6</a:t>
            </a:fld>
            <a:endParaRPr kumimoji="0"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2804" y="2433935"/>
            <a:ext cx="259398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Access through</a:t>
            </a:r>
          </a:p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roll door,</a:t>
            </a:r>
          </a:p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any time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554" y="1601459"/>
            <a:ext cx="6297521" cy="472314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48600" y="1263848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Aiwu</a:t>
            </a:r>
            <a:r>
              <a:rPr lang="en-US" sz="1400" dirty="0" smtClean="0"/>
              <a:t> Zhang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511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Infrastructure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D775B-7244-44B2-840C-971F982B87A1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7</a:t>
            </a:fld>
            <a:endParaRPr kumimoji="0"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41889" y="1639520"/>
            <a:ext cx="2600559" cy="1950419"/>
          </a:xfrm>
        </p:spPr>
      </p:pic>
      <p:sp>
        <p:nvSpPr>
          <p:cNvPr id="8" name="TextBox 7"/>
          <p:cNvSpPr txBox="1"/>
          <p:nvPr/>
        </p:nvSpPr>
        <p:spPr>
          <a:xfrm>
            <a:off x="1066800" y="1354068"/>
            <a:ext cx="102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Gas Hut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74192" y="1641967"/>
            <a:ext cx="2607412" cy="1955557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285" y="1323974"/>
            <a:ext cx="1977014" cy="2636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1406" y="1325564"/>
            <a:ext cx="1977014" cy="2636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209800" y="1352550"/>
            <a:ext cx="102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Gas Hut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23761" y="3135868"/>
            <a:ext cx="1324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Electronics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Room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403" y="2819400"/>
            <a:ext cx="2631406" cy="350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505200" y="5117068"/>
            <a:ext cx="1342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Access gate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3857" y="4114800"/>
            <a:ext cx="22541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Gas lines ~ 40 </a:t>
            </a:r>
            <a:r>
              <a:rPr lang="en-US" dirty="0" err="1" smtClean="0"/>
              <a:t>ft</a:t>
            </a:r>
            <a:endParaRPr lang="en-US" dirty="0" smtClean="0"/>
          </a:p>
          <a:p>
            <a:pPr algn="ctr"/>
            <a:r>
              <a:rPr lang="en-US" dirty="0"/>
              <a:t>a</a:t>
            </a:r>
            <a:r>
              <a:rPr lang="en-US" dirty="0" smtClean="0"/>
              <a:t>way from detectors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53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Infrastructure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8C6A8-658E-45E9-8BA7-65F22609C08C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8</a:t>
            </a:fld>
            <a:endParaRPr kumimoji="0" lang="en-US" dirty="0"/>
          </a:p>
        </p:txBody>
      </p:sp>
      <p:pic>
        <p:nvPicPr>
          <p:cNvPr id="5122" name="Picture 2" descr="http://www-ppd.fnal.gov/FTBF/pictures/rooms/MachShop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173" y="1524000"/>
            <a:ext cx="6229655" cy="4672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221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Infrastructure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9C876-9C19-4551-A7CC-AA5D8E373C36}" type="datetime1">
              <a:rPr lang="en-US" smtClean="0"/>
              <a:t>7/15/2013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Klaus Dehmelt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9</a:t>
            </a:fld>
            <a:endParaRPr kumimoji="0"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533618"/>
            <a:ext cx="6423471" cy="481760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9170" y="2433935"/>
            <a:ext cx="15728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Climate</a:t>
            </a:r>
            <a:endParaRPr lang="en-US" sz="2400" dirty="0" smtClean="0">
              <a:solidFill>
                <a:schemeClr val="bg1"/>
              </a:solidFill>
            </a:endParaRPr>
          </a:p>
          <a:p>
            <a:pPr algn="ctr"/>
            <a:r>
              <a:rPr lang="en-US" sz="2400" dirty="0">
                <a:solidFill>
                  <a:srgbClr val="000000"/>
                </a:solidFill>
              </a:rPr>
              <a:t>c</a:t>
            </a:r>
            <a:r>
              <a:rPr lang="en-US" sz="2400" dirty="0" smtClean="0">
                <a:solidFill>
                  <a:srgbClr val="000000"/>
                </a:solidFill>
              </a:rPr>
              <a:t>ontrolled</a:t>
            </a:r>
          </a:p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tent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45335" y="2819400"/>
            <a:ext cx="16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Moveable </a:t>
            </a:r>
            <a:r>
              <a:rPr lang="en-US" sz="2400" dirty="0" smtClean="0">
                <a:solidFill>
                  <a:schemeClr val="bg1"/>
                </a:solidFill>
              </a:rPr>
              <a:t>Table</a:t>
            </a:r>
            <a:endParaRPr lang="en-US" sz="2400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/>
          <p:cNvCxnSpPr>
            <a:stCxn id="10" idx="1"/>
          </p:cNvCxnSpPr>
          <p:nvPr/>
        </p:nvCxnSpPr>
        <p:spPr>
          <a:xfrm flipH="1">
            <a:off x="3211735" y="3234899"/>
            <a:ext cx="2133600" cy="34650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945535" y="3234899"/>
            <a:ext cx="685800" cy="57510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3668935" y="2657475"/>
            <a:ext cx="685800" cy="664949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183160" y="1914525"/>
            <a:ext cx="16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Beam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center</a:t>
            </a:r>
            <a:endParaRPr lang="en-US" sz="2000" dirty="0">
              <a:solidFill>
                <a:schemeClr val="bg1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4002310" y="2657475"/>
            <a:ext cx="28575" cy="33247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848600" y="1263848"/>
            <a:ext cx="1135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Aiwu</a:t>
            </a:r>
            <a:r>
              <a:rPr lang="en-US" sz="1400" dirty="0" smtClean="0"/>
              <a:t> Zhang</a:t>
            </a:r>
            <a:endParaRPr lang="en-US" sz="1400" dirty="0"/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40" y="1768359"/>
            <a:ext cx="2631406" cy="350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344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593</Words>
  <Application>Microsoft Office PowerPoint</Application>
  <PresentationFormat>On-screen Show (4:3)</PresentationFormat>
  <Paragraphs>226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Civic</vt:lpstr>
      <vt:lpstr>FTBF Impressions</vt:lpstr>
      <vt:lpstr>Issues for T-1037</vt:lpstr>
      <vt:lpstr>Infrastructure</vt:lpstr>
      <vt:lpstr>Infrastructure</vt:lpstr>
      <vt:lpstr>Infrastructure</vt:lpstr>
      <vt:lpstr>FTBF Hall</vt:lpstr>
      <vt:lpstr>Infrastructure</vt:lpstr>
      <vt:lpstr>Infrastructure</vt:lpstr>
      <vt:lpstr>Infrastructure</vt:lpstr>
      <vt:lpstr>Infrastructure</vt:lpstr>
      <vt:lpstr>Infrastructure</vt:lpstr>
      <vt:lpstr>Infrastructure</vt:lpstr>
      <vt:lpstr>DAQ and Instrumentation</vt:lpstr>
      <vt:lpstr>Cherenkov Counter</vt:lpstr>
      <vt:lpstr>Silicon Telescope</vt:lpstr>
      <vt:lpstr>Silicon Telescope</vt:lpstr>
      <vt:lpstr>Beam Parameters</vt:lpstr>
      <vt:lpstr>Beam Parameters</vt:lpstr>
      <vt:lpstr>Beam Parameters</vt:lpstr>
      <vt:lpstr>Magnet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2012-05-21T01:57:54Z</dcterms:created>
  <dcterms:modified xsi:type="dcterms:W3CDTF">2013-07-15T19:18:05Z</dcterms:modified>
</cp:coreProperties>
</file>